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4" r:id="rId2"/>
  </p:sldMasterIdLst>
  <p:notesMasterIdLst>
    <p:notesMasterId r:id="rId20"/>
  </p:notesMasterIdLst>
  <p:sldIdLst>
    <p:sldId id="256" r:id="rId3"/>
    <p:sldId id="261" r:id="rId4"/>
    <p:sldId id="262" r:id="rId5"/>
    <p:sldId id="263" r:id="rId6"/>
    <p:sldId id="267" r:id="rId7"/>
    <p:sldId id="264" r:id="rId8"/>
    <p:sldId id="274" r:id="rId9"/>
    <p:sldId id="257" r:id="rId10"/>
    <p:sldId id="272" r:id="rId11"/>
    <p:sldId id="258" r:id="rId12"/>
    <p:sldId id="259" r:id="rId13"/>
    <p:sldId id="269" r:id="rId14"/>
    <p:sldId id="268" r:id="rId15"/>
    <p:sldId id="271" r:id="rId16"/>
    <p:sldId id="260" r:id="rId17"/>
    <p:sldId id="275"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98" autoAdjust="0"/>
  </p:normalViewPr>
  <p:slideViewPr>
    <p:cSldViewPr snapToGrid="0">
      <p:cViewPr>
        <p:scale>
          <a:sx n="64" d="100"/>
          <a:sy n="64" d="100"/>
        </p:scale>
        <p:origin x="-204"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E29BC-BDCB-40B7-8027-7857BD78CAE7}" type="datetimeFigureOut">
              <a:rPr lang="nl-NL"/>
              <a:t>23-10-2016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14090-695D-46D8-82A6-5E7C4352E8E9}" type="slidenum">
              <a:rPr lang="nl-NL"/>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9414090-695D-46D8-82A6-5E7C4352E8E9}" type="slidenum">
              <a:rPr lang="nl-NL"/>
              <a:t>8</a:t>
            </a:fld>
            <a:endParaRPr lang="nl-NL"/>
          </a:p>
        </p:txBody>
      </p:sp>
    </p:spTree>
    <p:extLst>
      <p:ext uri="{BB962C8B-B14F-4D97-AF65-F5344CB8AC3E}">
        <p14:creationId xmlns:p14="http://schemas.microsoft.com/office/powerpoint/2010/main" val="228757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nl-NL"/>
              <a:t>Klik om de stijl te bewerken</a:t>
            </a:r>
            <a:endParaRPr lang="en-US"/>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715869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F4E5243-F52A-4D37-9694-EB26C6C31910}"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95566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344236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nl-NL"/>
              <a:t>Klik om de stijl te bewerken</a:t>
            </a:r>
            <a:endParaRPr lang="en-US"/>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a:p>
        </p:txBody>
      </p:sp>
      <p:sp>
        <p:nvSpPr>
          <p:cNvPr id="7" name="Date Placeholder 6"/>
          <p:cNvSpPr>
            <a:spLocks noGrp="1"/>
          </p:cNvSpPr>
          <p:nvPr>
            <p:ph type="dt" sz="half" idx="10"/>
          </p:nvPr>
        </p:nvSpPr>
        <p:spPr/>
        <p:txBody>
          <a:bodyPr/>
          <a:lstStyle/>
          <a:p>
            <a:fld id="{5586B75A-687E-405C-8A0B-8D00578BA2C3}" type="datetimeFigureOut">
              <a:rPr lang="en-US" smtClean="0"/>
              <a:pPr/>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171586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B2D3E9E-A95C-48F2-B4BF-A71542E0BE9A}"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4534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nl-NL"/>
              <a:t>Klik om de stijl te bewerken</a:t>
            </a:r>
            <a:endParaRPr lang="en-US"/>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961804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2952B5-7A2F-4CC8-B7CE-9234E21C2837}"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404950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296691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73D7E00A-486F-4252-8B1D-E32645521F49}"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001961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503773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l-NL"/>
              <a:t>Klik om de stijl te bewerken</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Klik om de modelstijlen te bewerken</a:t>
            </a:r>
          </a:p>
        </p:txBody>
      </p:sp>
      <p:sp>
        <p:nvSpPr>
          <p:cNvPr id="5" name="Date Placeholder 4"/>
          <p:cNvSpPr>
            <a:spLocks noGrp="1"/>
          </p:cNvSpPr>
          <p:nvPr>
            <p:ph type="dt" sz="half" idx="10"/>
          </p:nvPr>
        </p:nvSpPr>
        <p:spPr/>
        <p:txBody>
          <a:bodyPr/>
          <a:lstStyle/>
          <a:p>
            <a:fld id="{AF6E2C9B-5FA2-460D-9BE7-B0812FC2A6FF}"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‹nr.›</a:t>
            </a:fld>
            <a:endParaRPr lang="en-US"/>
          </a:p>
        </p:txBody>
      </p:sp>
    </p:spTree>
    <p:extLst>
      <p:ext uri="{BB962C8B-B14F-4D97-AF65-F5344CB8AC3E}">
        <p14:creationId xmlns:p14="http://schemas.microsoft.com/office/powerpoint/2010/main" val="378978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B2D3E9E-A95C-48F2-B4BF-A71542E0BE9A}"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453402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nl-NL"/>
              <a:t>Klik om de stijl te bewerken</a:t>
            </a:r>
            <a:endParaRPr lang="en-US"/>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9" name="Date Placeholder 8"/>
          <p:cNvSpPr>
            <a:spLocks noGrp="1"/>
          </p:cNvSpPr>
          <p:nvPr>
            <p:ph type="dt" sz="half" idx="10"/>
          </p:nvPr>
        </p:nvSpPr>
        <p:spPr/>
        <p:txBody>
          <a:bodyPr/>
          <a:lstStyle/>
          <a:p>
            <a:fld id="{5586B75A-687E-405C-8A0B-8D00578BA2C3}" type="datetimeFigureOut">
              <a:rPr lang="en-US" smtClean="0"/>
              <a:pPr/>
              <a:t>10/23/2016</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16415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F4E5243-F52A-4D37-9694-EB26C6C31910}"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955666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A77B6E1-634A-48DC-9E8B-D894023267EF}"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34423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nl-NL"/>
              <a:t>Klik om de stijl te bewerken</a:t>
            </a:r>
            <a:endParaRPr lang="en-US"/>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86B75A-687E-405C-8A0B-8D00578BA2C3}"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96180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12952B5-7A2F-4CC8-B7CE-9234E21C2837}"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40495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de stijl te bewerken</a:t>
            </a:r>
            <a:endParaRPr lang="en-US"/>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E1DA07A-9201-4B4B-BAF2-015AFA30F520}"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296691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73D7E00A-486F-4252-8B1D-E32645521F49}"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00196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503773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l-NL"/>
              <a:t>Klik om de stijl te bewerken</a:t>
            </a:r>
            <a:endParaRPr lang="en-US"/>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Klik om de modelstijlen te bewerken</a:t>
            </a:r>
          </a:p>
        </p:txBody>
      </p:sp>
      <p:sp>
        <p:nvSpPr>
          <p:cNvPr id="5" name="Date Placeholder 4"/>
          <p:cNvSpPr>
            <a:spLocks noGrp="1"/>
          </p:cNvSpPr>
          <p:nvPr>
            <p:ph type="dt" sz="half" idx="10"/>
          </p:nvPr>
        </p:nvSpPr>
        <p:spPr/>
        <p:txBody>
          <a:bodyPr/>
          <a:lstStyle/>
          <a:p>
            <a:fld id="{AF6E2C9B-5FA2-460D-9BE7-B0812FC2A6FF}"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‹nr.›</a:t>
            </a:fld>
            <a:endParaRPr lang="en-US"/>
          </a:p>
        </p:txBody>
      </p:sp>
    </p:spTree>
    <p:extLst>
      <p:ext uri="{BB962C8B-B14F-4D97-AF65-F5344CB8AC3E}">
        <p14:creationId xmlns:p14="http://schemas.microsoft.com/office/powerpoint/2010/main" val="378978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nl-NL"/>
              <a:t>Klik om de stijl te bewerken</a:t>
            </a:r>
            <a:endParaRPr lang="en-US"/>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9" name="Date Placeholder 8"/>
          <p:cNvSpPr>
            <a:spLocks noGrp="1"/>
          </p:cNvSpPr>
          <p:nvPr>
            <p:ph type="dt" sz="half" idx="10"/>
          </p:nvPr>
        </p:nvSpPr>
        <p:spPr/>
        <p:txBody>
          <a:bodyPr/>
          <a:lstStyle/>
          <a:p>
            <a:fld id="{5586B75A-687E-405C-8A0B-8D00578BA2C3}" type="datetimeFigureOut">
              <a:rPr lang="en-US" smtClean="0"/>
              <a:pPr/>
              <a:t>10/23/2016</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4FAB73BC-B049-4115-A692-8D63A059BFB8}" type="slidenum">
              <a:rPr lang="en-US" smtClean="0"/>
              <a:pPr/>
              <a:t>‹nr.›</a:t>
            </a:fld>
            <a:endParaRPr lang="en-US"/>
          </a:p>
        </p:txBody>
      </p:sp>
    </p:spTree>
    <p:extLst>
      <p:ext uri="{BB962C8B-B14F-4D97-AF65-F5344CB8AC3E}">
        <p14:creationId xmlns:p14="http://schemas.microsoft.com/office/powerpoint/2010/main" val="216415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10/23/2016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smtClean="0"/>
              <a:pPr/>
              <a:t>‹nr.›</a:t>
            </a:fld>
            <a:endParaRPr lang="en-US"/>
          </a:p>
        </p:txBody>
      </p:sp>
    </p:spTree>
    <p:extLst>
      <p:ext uri="{BB962C8B-B14F-4D97-AF65-F5344CB8AC3E}">
        <p14:creationId xmlns:p14="http://schemas.microsoft.com/office/powerpoint/2010/main" val="1405235359"/>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10/23/2016</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smtClean="0"/>
              <a:pPr/>
              <a:t>‹nr.›</a:t>
            </a:fld>
            <a:endParaRPr lang="en-US"/>
          </a:p>
        </p:txBody>
      </p:sp>
    </p:spTree>
    <p:extLst>
      <p:ext uri="{BB962C8B-B14F-4D97-AF65-F5344CB8AC3E}">
        <p14:creationId xmlns:p14="http://schemas.microsoft.com/office/powerpoint/2010/main" val="1405235359"/>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bg-BG" dirty="0"/>
              <a:t>Mondverzorging</a:t>
            </a:r>
            <a:br>
              <a:rPr lang="bg-BG" dirty="0"/>
            </a:br>
            <a:r>
              <a:rPr lang="nl-NL" dirty="0" smtClean="0"/>
              <a:t>Preventieve THK</a:t>
            </a:r>
            <a:endParaRPr lang="bg-BG" dirty="0"/>
          </a:p>
        </p:txBody>
      </p:sp>
      <p:sp>
        <p:nvSpPr>
          <p:cNvPr id="3" name="Ondertitel 2"/>
          <p:cNvSpPr>
            <a:spLocks noGrp="1"/>
          </p:cNvSpPr>
          <p:nvPr>
            <p:ph type="subTitle" idx="1"/>
          </p:nvPr>
        </p:nvSpPr>
        <p:spPr/>
        <p:txBody>
          <a:bodyPr vert="horz" lIns="91440" tIns="45720" rIns="91440" bIns="45720" rtlCol="0" anchor="t">
            <a:normAutofit/>
          </a:bodyPr>
          <a:lstStyle/>
          <a:p>
            <a:r>
              <a:rPr lang="bg-BG" dirty="0"/>
              <a:t>H </a:t>
            </a:r>
            <a:r>
              <a:rPr lang="nl-NL" dirty="0" smtClean="0"/>
              <a:t>10,</a:t>
            </a:r>
            <a:r>
              <a:rPr lang="bg-BG" dirty="0" smtClean="0"/>
              <a:t>11 </a:t>
            </a:r>
            <a:r>
              <a:rPr lang="bg-BG" dirty="0"/>
              <a:t>&amp; 12</a:t>
            </a:r>
            <a:endParaRPr lang="nl-NL" dirty="0"/>
          </a:p>
          <a:p>
            <a:r>
              <a:rPr lang="nl-NL" dirty="0" smtClean="0"/>
              <a:t>Polijsten en </a:t>
            </a:r>
            <a:r>
              <a:rPr lang="bg-BG" dirty="0" smtClean="0"/>
              <a:t>Fluoride-applicatie </a:t>
            </a:r>
            <a:r>
              <a:rPr lang="bg-BG" dirty="0"/>
              <a:t>methode 1 en 2</a:t>
            </a:r>
          </a:p>
        </p:txBody>
      </p:sp>
    </p:spTree>
    <p:extLst>
      <p:ext uri="{BB962C8B-B14F-4D97-AF65-F5344CB8AC3E}">
        <p14:creationId xmlns:p14="http://schemas.microsoft.com/office/powerpoint/2010/main" val="325837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14350" y="323850"/>
            <a:ext cx="10916031" cy="6343650"/>
          </a:xfrm>
        </p:spPr>
        <p:txBody>
          <a:bodyPr>
            <a:noAutofit/>
          </a:bodyPr>
          <a:lstStyle/>
          <a:p>
            <a:r>
              <a:rPr lang="nl-NL" sz="2800" dirty="0"/>
              <a:t>In de tandheelkundige praktijk kan professioneel fluoridelak, -vloeistof of -gel worden aangebracht. Er is te weinig wetenschappelijk onderzoek gedaan om op basis van effectiviteit een voorkeur uit te spreken voor een van deze methoden. </a:t>
            </a:r>
            <a:endParaRPr lang="nl-NL" sz="2800" dirty="0" smtClean="0"/>
          </a:p>
          <a:p>
            <a:r>
              <a:rPr lang="nl-NL" sz="2800" dirty="0" smtClean="0"/>
              <a:t>De </a:t>
            </a:r>
            <a:r>
              <a:rPr lang="nl-NL" sz="2800" dirty="0"/>
              <a:t>keuze zal dus afhangen van de voorkeur van de behandelaar en de patiënt. Vanwege het risico fluoride in te slikken, is het niet geïndiceerd om vloeistof en gel voor de doorbraak van de eerste blijvende molaren te gebruiken. Lakken hebben het bijkomende voordeel dat ook lokale cariësprocessen behandeld kunnen worden. </a:t>
            </a:r>
            <a:endParaRPr lang="nl-NL" sz="2800" dirty="0" smtClean="0"/>
          </a:p>
          <a:p>
            <a:r>
              <a:rPr lang="nl-NL" sz="2800" dirty="0" smtClean="0"/>
              <a:t>Als </a:t>
            </a:r>
            <a:r>
              <a:rPr lang="nl-NL" sz="2800" dirty="0"/>
              <a:t>de situatie van het glazuur gedurende minstens 2 voorafgaande jaren stabiel is (gebleven), kan worden gestopt met de extra fluoridemaatregelen. </a:t>
            </a:r>
            <a:endParaRPr lang="nl-NL" sz="2800" dirty="0" smtClean="0"/>
          </a:p>
          <a:p>
            <a:r>
              <a:rPr lang="nl-NL" sz="2800" dirty="0" smtClean="0"/>
              <a:t>Uitzonderingen </a:t>
            </a:r>
            <a:r>
              <a:rPr lang="nl-NL" sz="2800" dirty="0"/>
              <a:t>hierop zijn </a:t>
            </a:r>
            <a:r>
              <a:rPr lang="nl-NL" sz="2800" dirty="0" err="1"/>
              <a:t>aandachtsgroepen</a:t>
            </a:r>
            <a:r>
              <a:rPr lang="nl-NL" sz="2800" dirty="0"/>
              <a:t> met een verhoogd cariësrisico, zoals patiënten die niet goed kunnen reinigen of patiënten met droge-mondproblematiek, bij wie je verwacht dat cariësactiviteit weer terugkomt, als je stopt.</a:t>
            </a:r>
          </a:p>
        </p:txBody>
      </p:sp>
    </p:spTree>
    <p:extLst>
      <p:ext uri="{BB962C8B-B14F-4D97-AF65-F5344CB8AC3E}">
        <p14:creationId xmlns:p14="http://schemas.microsoft.com/office/powerpoint/2010/main" val="205158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7224" y="499533"/>
            <a:ext cx="10772775" cy="1195917"/>
          </a:xfrm>
        </p:spPr>
        <p:txBody>
          <a:bodyPr/>
          <a:lstStyle/>
          <a:p>
            <a:r>
              <a:rPr lang="nl-NL" dirty="0" smtClean="0"/>
              <a:t>Methode 1</a:t>
            </a:r>
            <a:endParaRPr lang="nl-NL" dirty="0"/>
          </a:p>
        </p:txBody>
      </p:sp>
      <p:sp>
        <p:nvSpPr>
          <p:cNvPr id="3" name="Tijdelijke aanduiding voor inhoud 2"/>
          <p:cNvSpPr>
            <a:spLocks noGrp="1"/>
          </p:cNvSpPr>
          <p:nvPr>
            <p:ph idx="1"/>
          </p:nvPr>
        </p:nvSpPr>
        <p:spPr>
          <a:xfrm>
            <a:off x="285751" y="2011680"/>
            <a:ext cx="3933824" cy="3766185"/>
          </a:xfrm>
        </p:spPr>
        <p:txBody>
          <a:bodyPr>
            <a:normAutofit fontScale="92500" lnSpcReduction="10000"/>
          </a:bodyPr>
          <a:lstStyle/>
          <a:p>
            <a:r>
              <a:rPr lang="nl-NL" sz="3000" dirty="0" smtClean="0"/>
              <a:t>Polijsten  met een </a:t>
            </a:r>
            <a:r>
              <a:rPr lang="nl-NL" sz="3000" b="1" dirty="0" smtClean="0"/>
              <a:t>borsteltje</a:t>
            </a:r>
            <a:r>
              <a:rPr lang="nl-NL" sz="3000" dirty="0" smtClean="0"/>
              <a:t> polijstpasta </a:t>
            </a:r>
            <a:r>
              <a:rPr lang="nl-NL" sz="3000" u="sng" dirty="0" smtClean="0"/>
              <a:t>zonder fluoride</a:t>
            </a:r>
          </a:p>
          <a:p>
            <a:r>
              <a:rPr lang="nl-NL" sz="3000" dirty="0" smtClean="0"/>
              <a:t>Interdentaal reinigen met flossdraad</a:t>
            </a:r>
          </a:p>
          <a:p>
            <a:r>
              <a:rPr lang="nl-NL" sz="3000" dirty="0" smtClean="0"/>
              <a:t>Sprayen en </a:t>
            </a:r>
            <a:r>
              <a:rPr lang="nl-NL" sz="3000" u="sng" dirty="0" smtClean="0"/>
              <a:t>droogleggen</a:t>
            </a:r>
          </a:p>
          <a:p>
            <a:r>
              <a:rPr lang="nl-NL" sz="3000" dirty="0" smtClean="0"/>
              <a:t>OK en BK apart behandelen of 1 en 4</a:t>
            </a:r>
            <a:r>
              <a:rPr lang="nl-NL" sz="3000" baseline="30000" dirty="0" smtClean="0"/>
              <a:t>e</a:t>
            </a:r>
            <a:r>
              <a:rPr lang="nl-NL" sz="3000" dirty="0" smtClean="0"/>
              <a:t> kwadrant</a:t>
            </a:r>
          </a:p>
          <a:p>
            <a:endParaRPr lang="nl-NL" dirty="0"/>
          </a:p>
          <a:p>
            <a:endParaRPr lang="nl-NL"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63" t="4003" r="17129"/>
          <a:stretch/>
        </p:blipFill>
        <p:spPr bwMode="auto">
          <a:xfrm>
            <a:off x="4299711" y="2777327"/>
            <a:ext cx="7620000" cy="361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533791"/>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8939" y="476641"/>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455765" y="2158584"/>
            <a:ext cx="1538672" cy="369332"/>
          </a:xfrm>
          <a:prstGeom prst="rect">
            <a:avLst/>
          </a:prstGeom>
          <a:noFill/>
        </p:spPr>
        <p:txBody>
          <a:bodyPr wrap="square" rtlCol="0">
            <a:spAutoFit/>
          </a:bodyPr>
          <a:lstStyle/>
          <a:p>
            <a:r>
              <a:rPr lang="nl-NL" b="1" dirty="0" smtClean="0"/>
              <a:t>Borstel</a:t>
            </a:r>
            <a:endParaRPr lang="nl-NL" b="1" dirty="0"/>
          </a:p>
        </p:txBody>
      </p:sp>
      <p:sp>
        <p:nvSpPr>
          <p:cNvPr id="5" name="Tekstvak 4"/>
          <p:cNvSpPr txBox="1"/>
          <p:nvPr/>
        </p:nvSpPr>
        <p:spPr>
          <a:xfrm>
            <a:off x="5336498" y="2276866"/>
            <a:ext cx="854504" cy="369332"/>
          </a:xfrm>
          <a:prstGeom prst="rect">
            <a:avLst/>
          </a:prstGeom>
          <a:noFill/>
        </p:spPr>
        <p:txBody>
          <a:bodyPr wrap="square" rtlCol="0">
            <a:spAutoFit/>
          </a:bodyPr>
          <a:lstStyle/>
          <a:p>
            <a:r>
              <a:rPr lang="nl-NL" dirty="0" err="1" smtClean="0"/>
              <a:t>cupje</a:t>
            </a:r>
            <a:endParaRPr lang="nl-NL" dirty="0"/>
          </a:p>
        </p:txBody>
      </p:sp>
    </p:spTree>
    <p:extLst>
      <p:ext uri="{BB962C8B-B14F-4D97-AF65-F5344CB8AC3E}">
        <p14:creationId xmlns:p14="http://schemas.microsoft.com/office/powerpoint/2010/main" val="163683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Instructie/advies</a:t>
            </a:r>
            <a:endParaRPr lang="nl-NL" dirty="0"/>
          </a:p>
        </p:txBody>
      </p:sp>
      <p:sp>
        <p:nvSpPr>
          <p:cNvPr id="3" name="Tijdelijke aanduiding voor inhoud 2"/>
          <p:cNvSpPr>
            <a:spLocks noGrp="1"/>
          </p:cNvSpPr>
          <p:nvPr>
            <p:ph idx="1"/>
          </p:nvPr>
        </p:nvSpPr>
        <p:spPr/>
        <p:txBody>
          <a:bodyPr/>
          <a:lstStyle/>
          <a:p>
            <a:r>
              <a:rPr lang="nl-NL" dirty="0" smtClean="0"/>
              <a:t>Uitleg vooraf wat er plaats gaat vinden voor behandeling</a:t>
            </a:r>
          </a:p>
          <a:p>
            <a:r>
              <a:rPr lang="nl-NL" dirty="0" smtClean="0"/>
              <a:t>30 min niet eten en drinken of spoelen</a:t>
            </a:r>
          </a:p>
          <a:p>
            <a:r>
              <a:rPr lang="nl-NL" dirty="0" smtClean="0"/>
              <a:t>Spreek kindertaal</a:t>
            </a:r>
          </a:p>
          <a:p>
            <a:r>
              <a:rPr lang="nl-NL" dirty="0" smtClean="0"/>
              <a:t>Vertel de patiënt wat fluoride doet met het tandglazuur</a:t>
            </a:r>
          </a:p>
          <a:p>
            <a:r>
              <a:rPr lang="nl-NL" dirty="0" smtClean="0"/>
              <a:t>(ouders/verzorgers)</a:t>
            </a:r>
          </a:p>
        </p:txBody>
      </p:sp>
      <p:pic>
        <p:nvPicPr>
          <p:cNvPr id="11266" name="Picture 2" descr="C:\Users\j.vandenberg\AppData\Local\Microsoft\Windows\Temporary Internet Files\Content.IE5\8JMZBL3Y\explic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5750" y="1451100"/>
            <a:ext cx="2644650" cy="264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68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Methode 2</a:t>
            </a:r>
            <a:endParaRPr lang="nl-NL" dirty="0"/>
          </a:p>
        </p:txBody>
      </p:sp>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054" t="4467" r="20708" b="8447"/>
          <a:stretch/>
        </p:blipFill>
        <p:spPr bwMode="auto">
          <a:xfrm>
            <a:off x="4550260" y="832379"/>
            <a:ext cx="3091480" cy="287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3" y="1691016"/>
            <a:ext cx="3929581" cy="1804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251" y="3843666"/>
            <a:ext cx="3073803" cy="248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descr="C:\Users\j.vandenberg\AppData\Local\Microsoft\Windows\Temporary Internet Files\Content.IE5\6NXPN12I\135390189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944" y="4058048"/>
            <a:ext cx="881680" cy="1567432"/>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3944" y="4014934"/>
            <a:ext cx="2746826" cy="2100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7000" y="1133014"/>
            <a:ext cx="1444649" cy="1984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10762" y="967844"/>
            <a:ext cx="1971675"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0" name="Picture 12" descr="C:\Users\j.vandenberg\AppData\Local\Microsoft\Windows\Temporary Internet Files\Content.IE5\1YD9OUGM\Folded_napkin_0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98612" y="3711046"/>
            <a:ext cx="1507624" cy="1130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5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Instructie</a:t>
            </a:r>
            <a:endParaRPr lang="nl-NL" dirty="0"/>
          </a:p>
        </p:txBody>
      </p:sp>
      <p:sp>
        <p:nvSpPr>
          <p:cNvPr id="3" name="Tijdelijke aanduiding voor inhoud 2"/>
          <p:cNvSpPr>
            <a:spLocks noGrp="1"/>
          </p:cNvSpPr>
          <p:nvPr>
            <p:ph idx="1"/>
          </p:nvPr>
        </p:nvSpPr>
        <p:spPr/>
        <p:txBody>
          <a:bodyPr/>
          <a:lstStyle/>
          <a:p>
            <a:r>
              <a:rPr lang="nl-NL" dirty="0" smtClean="0"/>
              <a:t>Uitleg vooraf wat er plaats gaat vinden voor behandeling</a:t>
            </a:r>
          </a:p>
          <a:p>
            <a:r>
              <a:rPr lang="nl-NL" dirty="0" smtClean="0"/>
              <a:t>30 min niet eten en drinken of spoelen</a:t>
            </a:r>
          </a:p>
          <a:p>
            <a:r>
              <a:rPr lang="nl-NL" dirty="0" smtClean="0"/>
              <a:t>Spreek kindertaal</a:t>
            </a:r>
          </a:p>
          <a:p>
            <a:r>
              <a:rPr lang="nl-NL" dirty="0" smtClean="0"/>
              <a:t>Vertel de patiënt wat fluoride doet met het tandglazuur</a:t>
            </a:r>
          </a:p>
          <a:p>
            <a:r>
              <a:rPr lang="nl-NL" dirty="0" smtClean="0"/>
              <a:t>(ouders/verzorgers)</a:t>
            </a:r>
          </a:p>
        </p:txBody>
      </p:sp>
    </p:spTree>
    <p:extLst>
      <p:ext uri="{BB962C8B-B14F-4D97-AF65-F5344CB8AC3E}">
        <p14:creationId xmlns:p14="http://schemas.microsoft.com/office/powerpoint/2010/main" val="332031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Let op </a:t>
            </a:r>
            <a:endParaRPr lang="nl-NL" dirty="0"/>
          </a:p>
        </p:txBody>
      </p:sp>
      <p:sp>
        <p:nvSpPr>
          <p:cNvPr id="3" name="Tijdelijke aanduiding voor inhoud 2"/>
          <p:cNvSpPr>
            <a:spLocks noGrp="1"/>
          </p:cNvSpPr>
          <p:nvPr>
            <p:ph idx="1"/>
          </p:nvPr>
        </p:nvSpPr>
        <p:spPr/>
        <p:txBody>
          <a:bodyPr/>
          <a:lstStyle/>
          <a:p>
            <a:r>
              <a:rPr lang="nl-NL" dirty="0"/>
              <a:t>P</a:t>
            </a:r>
            <a:endParaRPr lang="nl-NL" dirty="0" smtClean="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874" t="48437" r="15373" b="19531"/>
          <a:stretch/>
        </p:blipFill>
        <p:spPr bwMode="auto">
          <a:xfrm>
            <a:off x="193135" y="1885951"/>
            <a:ext cx="10798715" cy="4548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87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 opdracht: Behandelprotocol</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sz="4000" dirty="0" smtClean="0"/>
              <a:t>Je legt een protocollen map aan: </a:t>
            </a:r>
            <a:r>
              <a:rPr lang="nl-NL" sz="4000" i="1" dirty="0" smtClean="0"/>
              <a:t>uitleg volgt</a:t>
            </a:r>
          </a:p>
          <a:p>
            <a:endParaRPr lang="nl-NL" sz="4000" i="1" dirty="0" smtClean="0"/>
          </a:p>
          <a:p>
            <a:r>
              <a:rPr lang="nl-NL" sz="4000" dirty="0" smtClean="0"/>
              <a:t>Je maakt een kopie of typ de behandelprocedure over uit het lesboek pag. 83 en 85</a:t>
            </a:r>
          </a:p>
          <a:p>
            <a:endParaRPr lang="nl-NL" sz="4000" dirty="0" smtClean="0"/>
          </a:p>
          <a:p>
            <a:r>
              <a:rPr lang="nl-NL" sz="4000" dirty="0" smtClean="0"/>
              <a:t>Je het protocol mee naar de praktijklessen</a:t>
            </a:r>
          </a:p>
          <a:p>
            <a:endParaRPr lang="nl-NL" sz="4000" dirty="0"/>
          </a:p>
          <a:p>
            <a:pPr lvl="7"/>
            <a:r>
              <a:rPr lang="nl-NL" sz="3400" dirty="0"/>
              <a:t>Je noteert tevens de instructies of adviezen die je als tandartsassistent geeft aan de </a:t>
            </a:r>
            <a:r>
              <a:rPr lang="nl-NL" sz="3400" dirty="0" smtClean="0"/>
              <a:t>patiënt</a:t>
            </a:r>
            <a:endParaRPr lang="nl-NL" sz="3400" dirty="0"/>
          </a:p>
          <a:p>
            <a:endParaRPr lang="nl-NL" dirty="0"/>
          </a:p>
          <a:p>
            <a:endParaRPr lang="nl-NL" sz="4000" dirty="0" smtClean="0"/>
          </a:p>
          <a:p>
            <a:endParaRPr lang="nl-NL" dirty="0"/>
          </a:p>
        </p:txBody>
      </p:sp>
      <p:pic>
        <p:nvPicPr>
          <p:cNvPr id="10242" name="Picture 2" descr="C:\Users\j.vandenberg\AppData\Local\Microsoft\Windows\Temporary Internet Files\Content.IE5\8JMZBL3Y\explic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800" y="4994400"/>
            <a:ext cx="1158750" cy="115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7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Uitleg aanleg protocollen map</a:t>
            </a:r>
            <a:endParaRPr lang="nl-NL" dirty="0"/>
          </a:p>
        </p:txBody>
      </p:sp>
      <p:sp>
        <p:nvSpPr>
          <p:cNvPr id="3" name="Tijdelijke aanduiding voor inhoud 2"/>
          <p:cNvSpPr>
            <a:spLocks noGrp="1"/>
          </p:cNvSpPr>
          <p:nvPr>
            <p:ph idx="1"/>
          </p:nvPr>
        </p:nvSpPr>
        <p:spPr>
          <a:xfrm>
            <a:off x="943355" y="3173731"/>
            <a:ext cx="11043263" cy="3684269"/>
          </a:xfrm>
        </p:spPr>
        <p:txBody>
          <a:bodyPr>
            <a:normAutofit/>
          </a:bodyPr>
          <a:lstStyle/>
          <a:p>
            <a:endParaRPr lang="nl-NL" sz="3000" dirty="0" smtClean="0"/>
          </a:p>
          <a:p>
            <a:endParaRPr lang="nl-NL" sz="3000" dirty="0"/>
          </a:p>
          <a:p>
            <a:r>
              <a:rPr lang="nl-NL" sz="3000" dirty="0" smtClean="0"/>
              <a:t>        Je protocol		  Je aantekeningen theorie en </a:t>
            </a:r>
            <a:r>
              <a:rPr lang="nl-NL" sz="3000" dirty="0" smtClean="0"/>
              <a:t>praktijk</a:t>
            </a:r>
          </a:p>
          <a:p>
            <a:endParaRPr lang="nl-NL" sz="3000" dirty="0" smtClean="0"/>
          </a:p>
          <a:p>
            <a:endParaRPr lang="nl-NL" sz="3000" dirty="0"/>
          </a:p>
          <a:p>
            <a:endParaRPr lang="nl-NL" sz="3000" dirty="0"/>
          </a:p>
        </p:txBody>
      </p:sp>
      <p:pic>
        <p:nvPicPr>
          <p:cNvPr id="7170" name="Picture 2" descr="C:\Users\j.vandenberg\AppData\Local\Microsoft\Windows\Temporary Internet Files\Content.IE5\0G2CAPQQ\lin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7389" y="666750"/>
            <a:ext cx="1509415" cy="838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vandenberg\AppData\Local\Microsoft\Windows\Temporary Internet Files\Content.IE5\8JMZBL3Y\350px-Links_und_Recht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814" y="2057400"/>
            <a:ext cx="5768511" cy="1466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vandenberg\AppData\Local\Microsoft\Windows\Temporary Internet Files\Content.IE5\0G2CAPQQ\levantar-la-mano-preguntar-t133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87" y="4727699"/>
            <a:ext cx="1701675" cy="17016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353300" y="4920734"/>
            <a:ext cx="496900" cy="369332"/>
          </a:xfrm>
          <a:prstGeom prst="rect">
            <a:avLst/>
          </a:prstGeom>
          <a:solidFill>
            <a:schemeClr val="accent2"/>
          </a:solidFill>
        </p:spPr>
        <p:txBody>
          <a:bodyPr wrap="square" rtlCol="0">
            <a:spAutoFit/>
          </a:bodyPr>
          <a:lstStyle/>
          <a:p>
            <a:r>
              <a:rPr lang="nl-NL" dirty="0" smtClean="0"/>
              <a:t>..</a:t>
            </a:r>
            <a:endParaRPr lang="nl-NL" dirty="0"/>
          </a:p>
        </p:txBody>
      </p:sp>
    </p:spTree>
    <p:extLst>
      <p:ext uri="{BB962C8B-B14F-4D97-AF65-F5344CB8AC3E}">
        <p14:creationId xmlns:p14="http://schemas.microsoft.com/office/powerpoint/2010/main" val="20052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Polijsten van het gebit</a:t>
            </a:r>
            <a:endParaRPr lang="nl-NL" dirty="0"/>
          </a:p>
        </p:txBody>
      </p:sp>
      <p:sp>
        <p:nvSpPr>
          <p:cNvPr id="3" name="Tijdelijke aanduiding voor inhoud 2"/>
          <p:cNvSpPr>
            <a:spLocks noGrp="1"/>
          </p:cNvSpPr>
          <p:nvPr>
            <p:ph idx="1"/>
          </p:nvPr>
        </p:nvSpPr>
        <p:spPr/>
        <p:txBody>
          <a:bodyPr/>
          <a:lstStyle/>
          <a:p>
            <a:r>
              <a:rPr lang="nl-NL" b="1" dirty="0" smtClean="0"/>
              <a:t>Doel: </a:t>
            </a:r>
          </a:p>
          <a:p>
            <a:r>
              <a:rPr lang="nl-NL" b="1" dirty="0" smtClean="0"/>
              <a:t>De </a:t>
            </a:r>
            <a:r>
              <a:rPr lang="nl-NL" dirty="0" smtClean="0"/>
              <a:t>aanslag verwijderen en element weer glad te maken</a:t>
            </a:r>
          </a:p>
          <a:p>
            <a:r>
              <a:rPr lang="nl-NL" dirty="0" smtClean="0"/>
              <a:t>Tandsteen (de aanslag) zal minder snel vasthechten</a:t>
            </a:r>
          </a:p>
          <a:p>
            <a:r>
              <a:rPr lang="nl-NL" dirty="0" smtClean="0"/>
              <a:t>Voor </a:t>
            </a:r>
            <a:r>
              <a:rPr lang="nl-NL" u="sng" dirty="0" smtClean="0"/>
              <a:t>bepaalde</a:t>
            </a:r>
            <a:r>
              <a:rPr lang="nl-NL" dirty="0" smtClean="0"/>
              <a:t> behandelingen noodzakelijk: </a:t>
            </a:r>
          </a:p>
          <a:p>
            <a:r>
              <a:rPr lang="nl-NL" b="1" dirty="0"/>
              <a:t> </a:t>
            </a:r>
            <a:r>
              <a:rPr lang="nl-NL" b="1" dirty="0" smtClean="0"/>
              <a:t>                                                                              </a:t>
            </a:r>
            <a:r>
              <a:rPr lang="nl-NL" b="1" dirty="0"/>
              <a:t>W</a:t>
            </a:r>
            <a:r>
              <a:rPr lang="nl-NL" b="1" dirty="0" smtClean="0"/>
              <a:t>elke kun je nu al bedenken?</a:t>
            </a:r>
          </a:p>
          <a:p>
            <a:endParaRPr lang="nl-NL" b="1" dirty="0"/>
          </a:p>
        </p:txBody>
      </p:sp>
      <p:pic>
        <p:nvPicPr>
          <p:cNvPr id="2051" name="Picture 3" descr="C:\Users\j.vandenberg\AppData\Local\Microsoft\Windows\Temporary Internet Files\Content.IE5\0G2CAPQQ\Bulb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8984" y="3572256"/>
            <a:ext cx="938784" cy="938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1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Aanslag</a:t>
            </a:r>
            <a:endParaRPr lang="nl-NL" dirty="0"/>
          </a:p>
        </p:txBody>
      </p:sp>
      <p:sp>
        <p:nvSpPr>
          <p:cNvPr id="3" name="Tijdelijke aanduiding voor inhoud 2"/>
          <p:cNvSpPr>
            <a:spLocks noGrp="1"/>
          </p:cNvSpPr>
          <p:nvPr>
            <p:ph idx="1"/>
          </p:nvPr>
        </p:nvSpPr>
        <p:spPr/>
        <p:txBody>
          <a:bodyPr/>
          <a:lstStyle/>
          <a:p>
            <a:r>
              <a:rPr lang="nl-NL" dirty="0" smtClean="0"/>
              <a:t>Eten en drinken</a:t>
            </a:r>
          </a:p>
          <a:p>
            <a:r>
              <a:rPr lang="nl-NL" dirty="0" smtClean="0"/>
              <a:t>Roken</a:t>
            </a:r>
          </a:p>
          <a:p>
            <a:r>
              <a:rPr lang="nl-NL" dirty="0" smtClean="0"/>
              <a:t>Medicijnen</a:t>
            </a:r>
          </a:p>
          <a:p>
            <a:endParaRPr lang="nl-NL" dirty="0"/>
          </a:p>
        </p:txBody>
      </p:sp>
      <p:pic>
        <p:nvPicPr>
          <p:cNvPr id="2051" name="Picture 3" descr="C:\Users\j.vandenberg\AppData\Local\Microsoft\Windows\Temporary Internet Files\Content.IE5\1YD9OUGM\Cigarette_smok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653" y="2228850"/>
            <a:ext cx="3173218" cy="2400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j.vandenberg\AppData\Local\Microsoft\Windows\Temporary Internet Files\Content.IE5\8JMZBL3Y\Astma-medicatio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0613" y="4292346"/>
            <a:ext cx="3289954" cy="220821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vandenberg\AppData\Local\Microsoft\Windows\Temporary Internet Files\Content.IE5\8JMZBL3Y\all3winecolor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8050" y="864394"/>
            <a:ext cx="2838450" cy="212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5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Groene </a:t>
            </a:r>
            <a:r>
              <a:rPr lang="nl-NL" dirty="0" err="1" smtClean="0"/>
              <a:t>hoekstuk</a:t>
            </a:r>
            <a:r>
              <a:rPr lang="nl-NL" dirty="0" smtClean="0"/>
              <a:t>, zonder waterkoeling</a:t>
            </a:r>
            <a:endParaRPr lang="nl-NL" dirty="0"/>
          </a:p>
        </p:txBody>
      </p:sp>
      <p:sp>
        <p:nvSpPr>
          <p:cNvPr id="3" name="Tijdelijke aanduiding voor inhoud 2"/>
          <p:cNvSpPr>
            <a:spLocks noGrp="1"/>
          </p:cNvSpPr>
          <p:nvPr>
            <p:ph idx="1"/>
          </p:nvPr>
        </p:nvSpPr>
        <p:spPr/>
        <p:txBody>
          <a:bodyPr/>
          <a:lstStyle/>
          <a:p>
            <a:r>
              <a:rPr lang="nl-NL" dirty="0" smtClean="0"/>
              <a:t>Schurende werking</a:t>
            </a:r>
          </a:p>
          <a:p>
            <a:r>
              <a:rPr lang="nl-NL" dirty="0" smtClean="0"/>
              <a:t>Puimsteen</a:t>
            </a:r>
          </a:p>
          <a:p>
            <a:r>
              <a:rPr lang="nl-NL" dirty="0" smtClean="0"/>
              <a:t>Polijstpasta</a:t>
            </a:r>
          </a:p>
          <a:p>
            <a:r>
              <a:rPr lang="nl-NL" dirty="0" smtClean="0"/>
              <a:t>Polijststrip of flosdraad</a:t>
            </a:r>
          </a:p>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4" y="1890713"/>
            <a:ext cx="4429125" cy="4370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3208338"/>
            <a:ext cx="1624011" cy="244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784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4" name="Tijdelijke aanduiding voor inhoud 3"/>
          <p:cNvSpPr>
            <a:spLocks noGrp="1"/>
          </p:cNvSpPr>
          <p:nvPr>
            <p:ph idx="1"/>
          </p:nvPr>
        </p:nvSpPr>
        <p:spPr>
          <a:ln>
            <a:solidFill>
              <a:schemeClr val="accent1"/>
            </a:solidFill>
          </a:ln>
        </p:spPr>
        <p:txBody>
          <a:bodyPr/>
          <a:lstStyle/>
          <a:p>
            <a:endParaRPr lang="nl-NL"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2460" t="40625" r="16105" b="22916"/>
          <a:stretch/>
        </p:blipFill>
        <p:spPr bwMode="auto">
          <a:xfrm>
            <a:off x="685800" y="400050"/>
            <a:ext cx="10877550" cy="5559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80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 opdracht: Behandelprotocol</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sz="4000" dirty="0" smtClean="0"/>
              <a:t>Je legt een protocollen map aan: </a:t>
            </a:r>
            <a:r>
              <a:rPr lang="nl-NL" sz="4000" i="1" dirty="0" smtClean="0"/>
              <a:t>uitleg volgt</a:t>
            </a:r>
          </a:p>
          <a:p>
            <a:endParaRPr lang="nl-NL" sz="4000" i="1" dirty="0" smtClean="0"/>
          </a:p>
          <a:p>
            <a:r>
              <a:rPr lang="nl-NL" sz="4000" dirty="0" smtClean="0"/>
              <a:t>Je maakt een kopie of typ de behandelprocedure over uit het lesboek pag. </a:t>
            </a:r>
            <a:r>
              <a:rPr lang="nl-NL" sz="4000" dirty="0" smtClean="0"/>
              <a:t>81 (dit proces herhaal je bij elk nieuw onderdeel van een behandeling.)</a:t>
            </a:r>
            <a:endParaRPr lang="nl-NL" sz="4000" dirty="0" smtClean="0"/>
          </a:p>
          <a:p>
            <a:endParaRPr lang="nl-NL" sz="4000" dirty="0" smtClean="0"/>
          </a:p>
          <a:p>
            <a:pPr lvl="8"/>
            <a:r>
              <a:rPr lang="nl-NL" sz="5100" b="1" dirty="0" smtClean="0">
                <a:solidFill>
                  <a:srgbClr val="FF0000"/>
                </a:solidFill>
              </a:rPr>
              <a:t>Je het protocol mee naar de </a:t>
            </a:r>
            <a:r>
              <a:rPr lang="nl-NL" sz="5100" b="1" dirty="0" smtClean="0">
                <a:solidFill>
                  <a:srgbClr val="FF0000"/>
                </a:solidFill>
              </a:rPr>
              <a:t>praktijklessen!</a:t>
            </a:r>
            <a:endParaRPr lang="nl-NL" sz="5100" b="1" dirty="0" smtClean="0">
              <a:solidFill>
                <a:srgbClr val="FF0000"/>
              </a:solidFill>
            </a:endParaRPr>
          </a:p>
          <a:p>
            <a:endParaRPr lang="nl-NL" sz="4000" dirty="0"/>
          </a:p>
          <a:p>
            <a:pPr lvl="7"/>
            <a:r>
              <a:rPr lang="nl-NL" sz="3400" dirty="0" smtClean="0"/>
              <a:t>Je noteert tevens de instructies of adviezen die je als tandartsassistent geeft aan de patiënt</a:t>
            </a:r>
          </a:p>
          <a:p>
            <a:endParaRPr lang="nl-NL" dirty="0"/>
          </a:p>
        </p:txBody>
      </p:sp>
      <p:pic>
        <p:nvPicPr>
          <p:cNvPr id="9218" name="Picture 2" descr="C:\Users\j.vandenberg\AppData\Local\Microsoft\Windows\Temporary Internet Files\Content.IE5\8JMZBL3Y\explic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50" y="4937250"/>
            <a:ext cx="1368300" cy="136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78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Uitleg aanleg protocollen map</a:t>
            </a:r>
            <a:endParaRPr lang="nl-NL" dirty="0"/>
          </a:p>
        </p:txBody>
      </p:sp>
      <p:sp>
        <p:nvSpPr>
          <p:cNvPr id="3" name="Tijdelijke aanduiding voor inhoud 2"/>
          <p:cNvSpPr>
            <a:spLocks noGrp="1"/>
          </p:cNvSpPr>
          <p:nvPr>
            <p:ph idx="1"/>
          </p:nvPr>
        </p:nvSpPr>
        <p:spPr>
          <a:xfrm>
            <a:off x="943355" y="3173731"/>
            <a:ext cx="11043263" cy="3684269"/>
          </a:xfrm>
        </p:spPr>
        <p:txBody>
          <a:bodyPr>
            <a:normAutofit/>
          </a:bodyPr>
          <a:lstStyle/>
          <a:p>
            <a:endParaRPr lang="nl-NL" sz="3000" dirty="0" smtClean="0"/>
          </a:p>
          <a:p>
            <a:endParaRPr lang="nl-NL" sz="3000" dirty="0"/>
          </a:p>
          <a:p>
            <a:r>
              <a:rPr lang="nl-NL" sz="3000" dirty="0" smtClean="0"/>
              <a:t>        Je protocol		  Je aantekeningen theorie en praktijk</a:t>
            </a:r>
          </a:p>
          <a:p>
            <a:endParaRPr lang="nl-NL" sz="3000" dirty="0"/>
          </a:p>
          <a:p>
            <a:endParaRPr lang="nl-NL" sz="3000" dirty="0"/>
          </a:p>
        </p:txBody>
      </p:sp>
      <p:pic>
        <p:nvPicPr>
          <p:cNvPr id="7170" name="Picture 2" descr="C:\Users\j.vandenberg\AppData\Local\Microsoft\Windows\Temporary Internet Files\Content.IE5\0G2CAPQQ\link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7389" y="666750"/>
            <a:ext cx="1509415" cy="8382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j.vandenberg\AppData\Local\Microsoft\Windows\Temporary Internet Files\Content.IE5\8JMZBL3Y\350px-Links_und_Recht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814" y="2057400"/>
            <a:ext cx="5768511" cy="1466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vandenberg\AppData\Local\Microsoft\Windows\Temporary Internet Files\Content.IE5\0G2CAPQQ\levantar-la-mano-preguntar-t13367[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2487" y="4727699"/>
            <a:ext cx="1701675" cy="17016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7353300" y="4920734"/>
            <a:ext cx="496900" cy="369332"/>
          </a:xfrm>
          <a:prstGeom prst="rect">
            <a:avLst/>
          </a:prstGeom>
          <a:solidFill>
            <a:schemeClr val="accent2"/>
          </a:solidFill>
        </p:spPr>
        <p:txBody>
          <a:bodyPr wrap="square" rtlCol="0">
            <a:spAutoFit/>
          </a:bodyPr>
          <a:lstStyle/>
          <a:p>
            <a:r>
              <a:rPr lang="nl-NL" dirty="0" smtClean="0"/>
              <a:t>..</a:t>
            </a:r>
            <a:endParaRPr lang="nl-NL" dirty="0"/>
          </a:p>
        </p:txBody>
      </p:sp>
    </p:spTree>
    <p:extLst>
      <p:ext uri="{BB962C8B-B14F-4D97-AF65-F5344CB8AC3E}">
        <p14:creationId xmlns:p14="http://schemas.microsoft.com/office/powerpoint/2010/main" val="322481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 van een Fluoride applicatie</a:t>
            </a:r>
            <a:r>
              <a:rPr lang="nl-NL" dirty="0" smtClean="0"/>
              <a:t>? </a:t>
            </a:r>
            <a:br>
              <a:rPr lang="nl-NL" dirty="0" smtClean="0"/>
            </a:br>
            <a:r>
              <a:rPr lang="nl-NL" dirty="0" smtClean="0"/>
              <a:t>H 11 &amp; 12</a:t>
            </a:r>
            <a:endParaRPr lang="nl-NL" dirty="0"/>
          </a:p>
        </p:txBody>
      </p:sp>
      <p:sp>
        <p:nvSpPr>
          <p:cNvPr id="3" name="Tijdelijke aanduiding voor inhoud 2"/>
          <p:cNvSpPr>
            <a:spLocks noGrp="1"/>
          </p:cNvSpPr>
          <p:nvPr>
            <p:ph idx="1"/>
          </p:nvPr>
        </p:nvSpPr>
        <p:spPr>
          <a:xfrm>
            <a:off x="391885" y="2144485"/>
            <a:ext cx="9666895" cy="3089094"/>
          </a:xfrm>
        </p:spPr>
        <p:txBody>
          <a:bodyPr>
            <a:normAutofit fontScale="92500"/>
          </a:bodyPr>
          <a:lstStyle/>
          <a:p>
            <a:r>
              <a:rPr lang="nl-NL" dirty="0" smtClean="0">
                <a:latin typeface="Arial" panose="020B0604020202020204" pitchFamily="34" charset="0"/>
                <a:cs typeface="Arial" panose="020B0604020202020204" pitchFamily="34" charset="0"/>
              </a:rPr>
              <a:t>Wie weet dit nog?</a:t>
            </a:r>
            <a:r>
              <a:rPr lang="nl-NL" dirty="0"/>
              <a:t> </a:t>
            </a:r>
            <a:endParaRPr lang="nl-NL" dirty="0" smtClean="0"/>
          </a:p>
          <a:p>
            <a:endParaRPr lang="nl-NL" dirty="0"/>
          </a:p>
          <a:p>
            <a:r>
              <a:rPr lang="nl-NL" dirty="0" smtClean="0"/>
              <a:t>Fluoride behandeling =</a:t>
            </a:r>
          </a:p>
          <a:p>
            <a:r>
              <a:rPr lang="nl-NL" dirty="0"/>
              <a:t>D</a:t>
            </a:r>
            <a:r>
              <a:rPr lang="nl-NL" dirty="0" smtClean="0"/>
              <a:t>oor </a:t>
            </a:r>
            <a:r>
              <a:rPr lang="nl-NL" dirty="0"/>
              <a:t>middel van het aanbrengen van fluoride het gebit sterk wordt gehouden. </a:t>
            </a:r>
            <a:endParaRPr lang="nl-NL" dirty="0" smtClean="0"/>
          </a:p>
          <a:p>
            <a:r>
              <a:rPr lang="nl-NL" dirty="0" smtClean="0"/>
              <a:t>Dit </a:t>
            </a:r>
            <a:r>
              <a:rPr lang="nl-NL" dirty="0"/>
              <a:t>kan onder andere met behulp van een gebitslepel gevuld met fluoridegel, </a:t>
            </a:r>
            <a:endParaRPr lang="nl-NL" dirty="0" smtClean="0"/>
          </a:p>
          <a:p>
            <a:r>
              <a:rPr lang="nl-NL" dirty="0" smtClean="0"/>
              <a:t>maar </a:t>
            </a:r>
            <a:r>
              <a:rPr lang="nl-NL" dirty="0"/>
              <a:t>ook door het aanbrengen van fluoridevloeistof (met een wattenstaafje) of een fluoridelak (met een borsteltje).</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4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dat fluoride applicatie 1 en 2</a:t>
            </a:r>
            <a:endParaRPr lang="nl-NL" dirty="0"/>
          </a:p>
        </p:txBody>
      </p:sp>
      <p:sp>
        <p:nvSpPr>
          <p:cNvPr id="3" name="Tijdelijke aanduiding voor inhoud 2"/>
          <p:cNvSpPr>
            <a:spLocks noGrp="1"/>
          </p:cNvSpPr>
          <p:nvPr>
            <p:ph idx="1"/>
          </p:nvPr>
        </p:nvSpPr>
        <p:spPr>
          <a:xfrm>
            <a:off x="676656" y="1695450"/>
            <a:ext cx="10753725" cy="5029200"/>
          </a:xfrm>
        </p:spPr>
        <p:txBody>
          <a:bodyPr>
            <a:noAutofit/>
          </a:bodyPr>
          <a:lstStyle/>
          <a:p>
            <a:r>
              <a:rPr lang="nl-NL" sz="3600" dirty="0" smtClean="0"/>
              <a:t>THK </a:t>
            </a:r>
            <a:r>
              <a:rPr lang="nl-NL" sz="3600" dirty="0" smtClean="0"/>
              <a:t>behandeling </a:t>
            </a:r>
            <a:r>
              <a:rPr lang="nl-NL" sz="3600" dirty="0"/>
              <a:t>waarbij door middel van het aanbrengen van fluoride het gebit sterk wordt </a:t>
            </a:r>
            <a:r>
              <a:rPr lang="nl-NL" sz="3600" dirty="0" smtClean="0"/>
              <a:t>gehouden</a:t>
            </a:r>
          </a:p>
          <a:p>
            <a:r>
              <a:rPr lang="nl-NL" sz="3600" dirty="0" smtClean="0"/>
              <a:t> </a:t>
            </a:r>
          </a:p>
          <a:p>
            <a:r>
              <a:rPr lang="nl-NL" sz="3600" dirty="0" smtClean="0"/>
              <a:t>Dit </a:t>
            </a:r>
            <a:r>
              <a:rPr lang="nl-NL" sz="3600" dirty="0"/>
              <a:t>kan onder andere met behulp van een gebitslepel gevuld met </a:t>
            </a:r>
            <a:r>
              <a:rPr lang="nl-NL" sz="3600" b="1" u="sng" dirty="0" smtClean="0"/>
              <a:t>fluoridege</a:t>
            </a:r>
            <a:r>
              <a:rPr lang="nl-NL" sz="3600" dirty="0" smtClean="0"/>
              <a:t>l</a:t>
            </a:r>
          </a:p>
          <a:p>
            <a:r>
              <a:rPr lang="nl-NL" sz="3600" dirty="0" smtClean="0"/>
              <a:t> </a:t>
            </a:r>
          </a:p>
          <a:p>
            <a:r>
              <a:rPr lang="nl-NL" sz="3600" dirty="0"/>
              <a:t>M</a:t>
            </a:r>
            <a:r>
              <a:rPr lang="nl-NL" sz="3600" dirty="0" smtClean="0"/>
              <a:t>aar </a:t>
            </a:r>
            <a:r>
              <a:rPr lang="nl-NL" sz="3600" dirty="0"/>
              <a:t>ook door het aanbrengen van fluoridevloeistof (met een wattenstaafje) of een </a:t>
            </a:r>
            <a:r>
              <a:rPr lang="nl-NL" sz="3600" b="1" u="sng" dirty="0"/>
              <a:t>fluoridelak</a:t>
            </a:r>
            <a:r>
              <a:rPr lang="nl-NL" sz="3600" dirty="0"/>
              <a:t> </a:t>
            </a:r>
            <a:r>
              <a:rPr lang="nl-NL" sz="3600" dirty="0" smtClean="0"/>
              <a:t>( vloeistof met </a:t>
            </a:r>
            <a:r>
              <a:rPr lang="nl-NL" sz="3600" dirty="0"/>
              <a:t>een borsteltje).</a:t>
            </a:r>
          </a:p>
          <a:p>
            <a:r>
              <a:rPr lang="nl-NL" sz="3600" dirty="0"/>
              <a:t/>
            </a:r>
            <a:br>
              <a:rPr lang="nl-NL" sz="3600" dirty="0"/>
            </a:br>
            <a:endParaRPr lang="nl-NL"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9263" y="26955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000750"/>
            <a:ext cx="128587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8566" t="56158" r="44526" b="24796"/>
          <a:stretch/>
        </p:blipFill>
        <p:spPr bwMode="auto">
          <a:xfrm>
            <a:off x="7924799" y="3981450"/>
            <a:ext cx="1714501"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5030149"/>
      </p:ext>
    </p:extLst>
  </p:cSld>
  <p:clrMapOvr>
    <a:masterClrMapping/>
  </p:clrMapOvr>
</p:sld>
</file>

<file path=ppt/theme/theme1.xml><?xml version="1.0" encoding="utf-8"?>
<a:theme xmlns:a="http://schemas.openxmlformats.org/drawingml/2006/main" name="Metropolitisch">
  <a:themeElements>
    <a:clrScheme name="Metropolitisch">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isch">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isch">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9FF7CA0D-8839-4012-B51C-B152F9BD654A}"/>
    </a:ext>
  </a:extLst>
</a:theme>
</file>

<file path=ppt/theme/theme2.xml><?xml version="1.0" encoding="utf-8"?>
<a:theme xmlns:a="http://schemas.openxmlformats.org/drawingml/2006/main" name="1_Metropolitisch">
  <a:themeElements>
    <a:clrScheme name="Metropolitisch">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isch">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isch">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9FF7CA0D-8839-4012-B51C-B152F9BD65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519</Words>
  <Application>Microsoft Office PowerPoint</Application>
  <PresentationFormat>Aangepast</PresentationFormat>
  <Paragraphs>87</Paragraphs>
  <Slides>17</Slides>
  <Notes>1</Notes>
  <HiddenSlides>0</HiddenSlides>
  <MMClips>0</MMClips>
  <ScaleCrop>false</ScaleCrop>
  <HeadingPairs>
    <vt:vector size="4" baseType="variant">
      <vt:variant>
        <vt:lpstr>Thema</vt:lpstr>
      </vt:variant>
      <vt:variant>
        <vt:i4>2</vt:i4>
      </vt:variant>
      <vt:variant>
        <vt:lpstr>Diatitels</vt:lpstr>
      </vt:variant>
      <vt:variant>
        <vt:i4>17</vt:i4>
      </vt:variant>
    </vt:vector>
  </HeadingPairs>
  <TitlesOfParts>
    <vt:vector size="19" baseType="lpstr">
      <vt:lpstr>Metropolitisch</vt:lpstr>
      <vt:lpstr>1_Metropolitisch</vt:lpstr>
      <vt:lpstr>Mondverzorging Preventieve THK</vt:lpstr>
      <vt:lpstr>Polijsten van het gebit</vt:lpstr>
      <vt:lpstr>Aanslag</vt:lpstr>
      <vt:lpstr>Groene hoekstuk, zonder waterkoeling</vt:lpstr>
      <vt:lpstr>PowerPoint-presentatie</vt:lpstr>
      <vt:lpstr>Huiswerk opdracht: Behandelprotocol</vt:lpstr>
      <vt:lpstr>Uitleg aanleg protocollen map</vt:lpstr>
      <vt:lpstr>Doel van een Fluoride applicatie?  H 11 &amp; 12</vt:lpstr>
      <vt:lpstr>Wat is dat fluoride applicatie 1 en 2</vt:lpstr>
      <vt:lpstr>PowerPoint-presentatie</vt:lpstr>
      <vt:lpstr>Methode 1</vt:lpstr>
      <vt:lpstr>Instructie/advies</vt:lpstr>
      <vt:lpstr>Methode 2</vt:lpstr>
      <vt:lpstr>Instructie</vt:lpstr>
      <vt:lpstr>Let op </vt:lpstr>
      <vt:lpstr>Huiswerk opdracht: Behandelprotocol</vt:lpstr>
      <vt:lpstr>Uitleg aanleg protocollen map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Mondverzorging</dc:title>
  <dc:creator>Jannet van den Berg</dc:creator>
  <cp:lastModifiedBy>Sprenger-van den Berg,J.</cp:lastModifiedBy>
  <cp:revision>12</cp:revision>
  <dcterms:modified xsi:type="dcterms:W3CDTF">2016-10-23T13:24:48Z</dcterms:modified>
</cp:coreProperties>
</file>